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5201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8871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521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7156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89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303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161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6283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6685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53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Myndastaðgengill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322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F28B-0208-4912-BEAD-817E35D46127}" type="datetimeFigureOut">
              <a:rPr lang="is-IS" smtClean="0"/>
              <a:t>25.2.2020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EC73-3CBB-4EC4-85EE-91AA8F154760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6697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heilahristingur.i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772400" cy="1296143"/>
          </a:xfrm>
        </p:spPr>
        <p:txBody>
          <a:bodyPr/>
          <a:lstStyle/>
          <a:p>
            <a:r>
              <a:rPr lang="en-US" altLang="is-IS" b="1" dirty="0" err="1">
                <a:solidFill>
                  <a:srgbClr val="333399"/>
                </a:solidFill>
              </a:rPr>
              <a:t>Velkomin</a:t>
            </a:r>
            <a:r>
              <a:rPr lang="en-US" altLang="is-IS" b="1" dirty="0">
                <a:solidFill>
                  <a:srgbClr val="333399"/>
                </a:solidFill>
              </a:rPr>
              <a:t> á </a:t>
            </a:r>
            <a:r>
              <a:rPr lang="en-US" altLang="is-IS" b="1" dirty="0" err="1" smtClean="0">
                <a:solidFill>
                  <a:srgbClr val="333399"/>
                </a:solidFill>
              </a:rPr>
              <a:t>Borgarbókasafnið</a:t>
            </a:r>
            <a:r>
              <a:rPr lang="en-US" altLang="is-IS" dirty="0" smtClean="0"/>
              <a:t> </a:t>
            </a:r>
            <a:endParaRPr lang="is-IS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00382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:\MOF_BADA\Ljósmyndir BBS\2015\myndir úr Grófinni\IMG_037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5458"/>
            <a:ext cx="4572000" cy="41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4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 txBox="1">
            <a:spLocks noGrp="1"/>
          </p:cNvSpPr>
          <p:nvPr>
            <p:ph type="title"/>
          </p:nvPr>
        </p:nvSpPr>
        <p:spPr>
          <a:xfrm>
            <a:off x="4044498" y="-243408"/>
            <a:ext cx="3384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3600" b="1" dirty="0" smtClean="0"/>
              <a:t/>
            </a:r>
            <a:br>
              <a:rPr lang="is-IS" sz="3600" b="1" dirty="0" smtClean="0"/>
            </a:br>
            <a:r>
              <a:rPr lang="is-IS" sz="3600" b="1" dirty="0" smtClean="0"/>
              <a:t>Krakkanám</a:t>
            </a:r>
            <a:r>
              <a:rPr lang="is-IS" sz="2800" b="1" dirty="0" smtClean="0"/>
              <a:t/>
            </a:r>
            <a:br>
              <a:rPr lang="is-IS" sz="2800" b="1" dirty="0" smtClean="0"/>
            </a:br>
            <a:r>
              <a:rPr lang="is-IS" sz="2800" b="1" dirty="0" smtClean="0"/>
              <a:t>Heimanámsaðstoð </a:t>
            </a:r>
            <a:endParaRPr lang="is-IS" sz="2800" b="1" dirty="0"/>
          </a:p>
          <a:p>
            <a:endParaRPr lang="is-IS" dirty="0"/>
          </a:p>
        </p:txBody>
      </p:sp>
      <p:pic>
        <p:nvPicPr>
          <p:cNvPr id="5" name="Picture 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317"/>
            <a:ext cx="2349182" cy="16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5" y="2870599"/>
            <a:ext cx="2952328" cy="235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arammi 6"/>
          <p:cNvSpPr txBox="1"/>
          <p:nvPr/>
        </p:nvSpPr>
        <p:spPr>
          <a:xfrm>
            <a:off x="4070073" y="1484784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1" dirty="0" smtClean="0"/>
              <a:t>Borgarbókasafnið Kringlunni</a:t>
            </a:r>
          </a:p>
          <a:p>
            <a:r>
              <a:rPr lang="is-IS" sz="2400" dirty="0" smtClean="0"/>
              <a:t>mánudagar </a:t>
            </a:r>
            <a:r>
              <a:rPr lang="is-IS" sz="2400" dirty="0"/>
              <a:t>kl. </a:t>
            </a:r>
            <a:r>
              <a:rPr lang="is-IS" sz="2400" dirty="0" smtClean="0"/>
              <a:t>14.00 - 15.30</a:t>
            </a:r>
          </a:p>
          <a:p>
            <a:r>
              <a:rPr lang="is-IS" sz="2400" dirty="0"/>
              <a:t>4. – 10. bekkur</a:t>
            </a:r>
          </a:p>
          <a:p>
            <a:r>
              <a:rPr lang="is-IS" sz="2400" dirty="0"/>
              <a:t/>
            </a:r>
            <a:br>
              <a:rPr lang="is-IS" sz="2400" dirty="0"/>
            </a:br>
            <a:r>
              <a:rPr lang="is-IS" sz="2400" b="1" dirty="0" smtClean="0"/>
              <a:t>Borgarbókasafnið Gerðubergi </a:t>
            </a:r>
            <a:r>
              <a:rPr lang="is-IS" sz="2400" dirty="0" smtClean="0"/>
              <a:t>mánudaga og miðvikudaga</a:t>
            </a:r>
            <a:r>
              <a:rPr lang="is-IS" sz="2400" b="1" dirty="0" smtClean="0"/>
              <a:t/>
            </a:r>
            <a:br>
              <a:rPr lang="is-IS" sz="2400" b="1" dirty="0" smtClean="0"/>
            </a:br>
            <a:r>
              <a:rPr lang="is-IS" sz="2400" dirty="0" smtClean="0"/>
              <a:t>kl</a:t>
            </a:r>
            <a:r>
              <a:rPr lang="is-IS" sz="2400" dirty="0"/>
              <a:t>. </a:t>
            </a:r>
            <a:r>
              <a:rPr lang="is-IS" sz="2400" dirty="0" smtClean="0"/>
              <a:t>14.00 - 15.30</a:t>
            </a:r>
          </a:p>
          <a:p>
            <a:r>
              <a:rPr lang="is-IS" sz="2400" dirty="0" smtClean="0"/>
              <a:t>4. – </a:t>
            </a:r>
            <a:r>
              <a:rPr lang="is-IS" sz="2400" dirty="0"/>
              <a:t>7</a:t>
            </a:r>
            <a:r>
              <a:rPr lang="is-IS" sz="2400" dirty="0" smtClean="0"/>
              <a:t>. bekkur</a:t>
            </a:r>
            <a:endParaRPr lang="is-IS" sz="2400" dirty="0"/>
          </a:p>
          <a:p>
            <a:r>
              <a:rPr lang="is-IS" sz="2400" dirty="0" smtClean="0"/>
              <a:t> </a:t>
            </a:r>
          </a:p>
          <a:p>
            <a:r>
              <a:rPr lang="is-IS" sz="2400" b="1" dirty="0" smtClean="0"/>
              <a:t>Borgarbókasafnið Árbæ</a:t>
            </a:r>
          </a:p>
          <a:p>
            <a:r>
              <a:rPr lang="is-IS" sz="2400" dirty="0" smtClean="0"/>
              <a:t>fimmtudaga kl. 14.15 – 15.15</a:t>
            </a:r>
            <a:br>
              <a:rPr lang="is-IS" sz="2400" dirty="0" smtClean="0"/>
            </a:br>
            <a:r>
              <a:rPr lang="is-IS" sz="2400" dirty="0" smtClean="0"/>
              <a:t>4. – 10. bekkur</a:t>
            </a:r>
          </a:p>
          <a:p>
            <a:endParaRPr 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8792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altLang="is-IS" sz="3600" dirty="0" smtClean="0"/>
              <a:t>Borgarbókasafnið </a:t>
            </a:r>
            <a:r>
              <a:rPr lang="is-IS" altLang="is-IS" sz="3600" dirty="0"/>
              <a:t>um alla borg</a:t>
            </a:r>
            <a:br>
              <a:rPr lang="is-IS" altLang="is-IS" sz="3600" dirty="0"/>
            </a:br>
            <a:r>
              <a:rPr lang="is-IS" altLang="is-IS" sz="3200" dirty="0"/>
              <a:t>fyrir alla!</a:t>
            </a:r>
            <a:endParaRPr lang="is-IS" sz="3200" dirty="0"/>
          </a:p>
        </p:txBody>
      </p:sp>
      <p:pic>
        <p:nvPicPr>
          <p:cNvPr id="5" name="Picture 6" descr="sofn_bilar_rettast_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2" y="2060848"/>
            <a:ext cx="47625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12160" y="2060848"/>
            <a:ext cx="251785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Árbæ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Gerðubergi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Grófinni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Kringlunni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Sólheimum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altLang="is-IS" sz="2400" dirty="0" smtClean="0"/>
              <a:t>Spönginni</a:t>
            </a:r>
            <a:endParaRPr lang="is-IS" altLang="is-IS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altLang="is-IS" sz="2400" dirty="0" smtClean="0"/>
          </a:p>
          <a:p>
            <a:pPr algn="l"/>
            <a:endParaRPr lang="is-IS" altLang="is-I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422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b="1" dirty="0" smtClean="0"/>
              <a:t>Höfðingi</a:t>
            </a:r>
            <a:br>
              <a:rPr lang="is-IS" b="1" dirty="0" smtClean="0"/>
            </a:br>
            <a:r>
              <a:rPr lang="is-IS" sz="3100" dirty="0" smtClean="0"/>
              <a:t>Bókabíllinn</a:t>
            </a:r>
            <a:endParaRPr lang="is-IS" sz="3100" dirty="0"/>
          </a:p>
        </p:txBody>
      </p:sp>
      <p:pic>
        <p:nvPicPr>
          <p:cNvPr id="4" name="Picture 6" descr="DSCF12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56792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94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altLang="is-IS" b="1" dirty="0" smtClean="0"/>
              <a:t/>
            </a:r>
            <a:br>
              <a:rPr lang="is-IS" altLang="is-IS" b="1" dirty="0" smtClean="0"/>
            </a:br>
            <a:r>
              <a:rPr lang="is-IS" altLang="is-IS" b="1" dirty="0" smtClean="0"/>
              <a:t>Á Borgarbókasafninu er hægt …</a:t>
            </a:r>
            <a:r>
              <a:rPr lang="is-IS" altLang="is-IS" b="1" dirty="0"/>
              <a:t/>
            </a:r>
            <a:br>
              <a:rPr lang="is-IS" altLang="is-IS" b="1" dirty="0"/>
            </a:br>
            <a:r>
              <a:rPr lang="is-IS" altLang="is-IS" sz="2000" b="1" dirty="0"/>
              <a:t/>
            </a:r>
            <a:br>
              <a:rPr lang="is-IS" altLang="is-IS" sz="2000" b="1" dirty="0"/>
            </a:br>
            <a:endParaRPr lang="is-IS" dirty="0"/>
          </a:p>
        </p:txBody>
      </p:sp>
      <p:sp>
        <p:nvSpPr>
          <p:cNvPr id="6" name="Undirtitill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3528392"/>
          </a:xfrm>
        </p:spPr>
        <p:txBody>
          <a:bodyPr>
            <a:normAutofit/>
          </a:bodyPr>
          <a:lstStyle/>
          <a:p>
            <a:pPr algn="l"/>
            <a:r>
              <a:rPr lang="is-IS" altLang="is-IS" b="1" dirty="0" smtClean="0"/>
              <a:t>... að fá að láni</a:t>
            </a:r>
          </a:p>
          <a:p>
            <a:pPr marL="0" indent="0" algn="l">
              <a:buNone/>
            </a:pPr>
            <a:r>
              <a:rPr lang="is-IS" altLang="is-IS" dirty="0"/>
              <a:t>	</a:t>
            </a:r>
            <a:r>
              <a:rPr lang="is-IS" altLang="is-IS" dirty="0" smtClean="0"/>
              <a:t>bækur</a:t>
            </a:r>
            <a:r>
              <a:rPr lang="is-IS" altLang="is-IS" dirty="0"/>
              <a:t>, kvikmyndir, tónlist, </a:t>
            </a:r>
            <a:r>
              <a:rPr lang="is-IS" altLang="is-IS" dirty="0" smtClean="0"/>
              <a:t>	tímarit</a:t>
            </a:r>
          </a:p>
          <a:p>
            <a:pPr marL="0" indent="0" algn="l">
              <a:buNone/>
            </a:pPr>
            <a:endParaRPr lang="is-IS" altLang="is-IS" dirty="0" smtClean="0"/>
          </a:p>
          <a:p>
            <a:pPr algn="l"/>
            <a:r>
              <a:rPr lang="is-IS" altLang="is-IS" b="1" dirty="0" smtClean="0"/>
              <a:t>… að lesa</a:t>
            </a:r>
            <a:r>
              <a:rPr lang="is-IS" altLang="is-IS" dirty="0"/>
              <a:t/>
            </a:r>
            <a:br>
              <a:rPr lang="is-IS" altLang="is-IS" dirty="0"/>
            </a:br>
            <a:r>
              <a:rPr lang="is-IS" altLang="is-IS" dirty="0" smtClean="0"/>
              <a:t>	bækur, dagblöð </a:t>
            </a:r>
            <a:r>
              <a:rPr lang="is-IS" altLang="is-IS" dirty="0"/>
              <a:t>og </a:t>
            </a:r>
            <a:r>
              <a:rPr lang="is-IS" altLang="is-IS" dirty="0" smtClean="0"/>
              <a:t>tímarit   </a:t>
            </a:r>
            <a:r>
              <a:rPr lang="is-IS" altLang="is-IS" dirty="0"/>
              <a:t/>
            </a:r>
            <a:br>
              <a:rPr lang="is-IS" altLang="is-IS" dirty="0"/>
            </a:br>
            <a:endParaRPr lang="is-I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24944"/>
            <a:ext cx="3257702" cy="296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47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>
          <a:xfrm>
            <a:off x="70064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s-IS" altLang="is-IS" b="1" dirty="0" smtClean="0"/>
              <a:t/>
            </a:r>
            <a:br>
              <a:rPr lang="is-IS" altLang="is-IS" b="1" dirty="0" smtClean="0"/>
            </a:br>
            <a:r>
              <a:rPr lang="is-IS" altLang="is-IS" b="1" dirty="0" smtClean="0"/>
              <a:t>Á Borgarbókasafninu </a:t>
            </a:r>
            <a:r>
              <a:rPr lang="is-IS" altLang="is-IS" b="1" dirty="0"/>
              <a:t>er hægt …</a:t>
            </a:r>
            <a:br>
              <a:rPr lang="is-IS" altLang="is-IS" b="1" dirty="0"/>
            </a:br>
            <a:r>
              <a:rPr lang="is-IS" altLang="is-IS" sz="2000" b="1" dirty="0"/>
              <a:t/>
            </a:r>
            <a:br>
              <a:rPr lang="is-IS" altLang="is-IS" sz="2000" b="1" dirty="0"/>
            </a:br>
            <a:endParaRPr lang="is-IS" dirty="0"/>
          </a:p>
        </p:txBody>
      </p:sp>
      <p:sp>
        <p:nvSpPr>
          <p:cNvPr id="5" name="Undirtitill 2"/>
          <p:cNvSpPr>
            <a:spLocks noGrp="1"/>
          </p:cNvSpPr>
          <p:nvPr>
            <p:ph idx="1"/>
          </p:nvPr>
        </p:nvSpPr>
        <p:spPr>
          <a:xfrm>
            <a:off x="323528" y="1988840"/>
            <a:ext cx="4536504" cy="3484984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is-IS" dirty="0" smtClean="0"/>
          </a:p>
          <a:p>
            <a:pPr algn="l"/>
            <a:r>
              <a:rPr lang="is-IS" altLang="is-IS" b="1" dirty="0"/>
              <a:t>...að mæta </a:t>
            </a:r>
            <a:r>
              <a:rPr lang="is-IS" altLang="is-IS" b="1" dirty="0" smtClean="0"/>
              <a:t>	</a:t>
            </a:r>
            <a:endParaRPr lang="is-IS" altLang="is-IS" b="1" dirty="0"/>
          </a:p>
          <a:p>
            <a:pPr marL="0" indent="0" algn="l">
              <a:buNone/>
            </a:pPr>
            <a:r>
              <a:rPr lang="is-IS" altLang="is-IS" dirty="0"/>
              <a:t>	</a:t>
            </a:r>
            <a:r>
              <a:rPr lang="is-IS" altLang="is-IS" dirty="0" smtClean="0"/>
              <a:t>á </a:t>
            </a:r>
            <a:r>
              <a:rPr lang="is-IS" altLang="is-IS" dirty="0"/>
              <a:t>viðburði</a:t>
            </a:r>
            <a:br>
              <a:rPr lang="is-IS" altLang="is-IS" dirty="0"/>
            </a:br>
            <a:endParaRPr lang="is-IS" dirty="0"/>
          </a:p>
          <a:p>
            <a:pPr algn="l">
              <a:defRPr/>
            </a:pPr>
            <a:r>
              <a:rPr lang="is-IS" dirty="0" smtClean="0"/>
              <a:t>... að fara </a:t>
            </a:r>
            <a:r>
              <a:rPr lang="is-IS" dirty="0"/>
              <a:t>á netið</a:t>
            </a:r>
          </a:p>
          <a:p>
            <a:pPr>
              <a:defRPr/>
            </a:pPr>
            <a:endParaRPr lang="is-IS" dirty="0" smtClean="0"/>
          </a:p>
          <a:p>
            <a:pPr>
              <a:defRPr/>
            </a:pPr>
            <a:endParaRPr lang="is-IS" dirty="0"/>
          </a:p>
          <a:p>
            <a:pPr algn="l"/>
            <a:endParaRPr lang="is-IS" dirty="0"/>
          </a:p>
        </p:txBody>
      </p:sp>
      <p:pic>
        <p:nvPicPr>
          <p:cNvPr id="3074" name="Picture 2" descr="S:\MOF_BADA\Ljósmyndir BBS\2014\2014-04-10-skal af ljodum sigurbjorg thrastar\IMG_4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44824"/>
            <a:ext cx="4818112" cy="36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8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Ljósmyndir BBS\Bækur\Baekur17.2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32972" cy="5083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9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600" b="1" dirty="0" smtClean="0"/>
              <a:t>Barnabækur</a:t>
            </a:r>
            <a:endParaRPr lang="is-IS" sz="3600" b="1" dirty="0"/>
          </a:p>
        </p:txBody>
      </p:sp>
      <p:pic>
        <p:nvPicPr>
          <p:cNvPr id="5" name="Picture 2" descr="S:\Starfsmenn\Hólmfríður\Fjölmenning\IMG_69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196752"/>
            <a:ext cx="5832648" cy="449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8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is-IS" b="1" dirty="0"/>
              <a:t>Útlánstími:</a:t>
            </a:r>
            <a:endParaRPr lang="is-IS" b="1" dirty="0"/>
          </a:p>
        </p:txBody>
      </p:sp>
      <p:sp>
        <p:nvSpPr>
          <p:cNvPr id="5" name="Undirtitill 2"/>
          <p:cNvSpPr>
            <a:spLocks noGrp="1"/>
          </p:cNvSpPr>
          <p:nvPr>
            <p:ph idx="1"/>
          </p:nvPr>
        </p:nvSpPr>
        <p:spPr>
          <a:xfrm>
            <a:off x="323528" y="1914952"/>
            <a:ext cx="5050904" cy="353027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/>
              <a:t>Bækur – 30 dagar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/>
              <a:t>Tónlist – 14 dagar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/>
              <a:t>Kvikmyndir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dirty="0" err="1" smtClean="0"/>
              <a:t>DVD</a:t>
            </a:r>
            <a:r>
              <a:rPr lang="is-IS" altLang="is-IS" dirty="0" smtClean="0"/>
              <a:t> 7 dagar</a:t>
            </a:r>
            <a:br>
              <a:rPr lang="is-IS" altLang="is-IS" dirty="0" smtClean="0"/>
            </a:br>
            <a:endParaRPr lang="is-IS" altLang="is-IS" dirty="0" smtClean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 smtClean="0"/>
              <a:t>Hægt </a:t>
            </a:r>
            <a:r>
              <a:rPr lang="is-IS" altLang="is-IS" b="1" dirty="0"/>
              <a:t>að endurnýja </a:t>
            </a:r>
            <a:r>
              <a:rPr lang="is-IS" altLang="is-IS" b="1" dirty="0" smtClean="0"/>
              <a:t>2x</a:t>
            </a:r>
            <a:endParaRPr lang="is-IS" altLang="is-IS" b="1" dirty="0"/>
          </a:p>
          <a:p>
            <a:endParaRPr lang="is-IS" b="1" dirty="0"/>
          </a:p>
        </p:txBody>
      </p:sp>
      <p:pic>
        <p:nvPicPr>
          <p:cNvPr id="6" name="Picture 2" descr="S:\Ljósmyndir BBS\Bækur\Picture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83" y="2060848"/>
            <a:ext cx="3915287" cy="29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54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altLang="is-IS" b="1" dirty="0"/>
              <a:t>Hvað kostar?</a:t>
            </a:r>
            <a:endParaRPr lang="is-IS" dirty="0"/>
          </a:p>
        </p:txBody>
      </p:sp>
      <p:sp>
        <p:nvSpPr>
          <p:cNvPr id="5" name="Undirtitill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77301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>
                <a:solidFill>
                  <a:schemeClr val="tx1"/>
                </a:solidFill>
              </a:rPr>
              <a:t>Skírteini:</a:t>
            </a:r>
            <a:r>
              <a:rPr lang="is-IS" altLang="is-IS" dirty="0">
                <a:solidFill>
                  <a:schemeClr val="tx1"/>
                </a:solidFill>
              </a:rPr>
              <a:t> </a:t>
            </a:r>
            <a:r>
              <a:rPr lang="is-IS" altLang="is-IS" sz="2400" dirty="0" smtClean="0">
                <a:solidFill>
                  <a:schemeClr val="tx1"/>
                </a:solidFill>
              </a:rPr>
              <a:t>2500 </a:t>
            </a:r>
            <a:r>
              <a:rPr lang="is-IS" altLang="is-IS" sz="2400" dirty="0">
                <a:solidFill>
                  <a:schemeClr val="tx1"/>
                </a:solidFill>
              </a:rPr>
              <a:t>kr. á </a:t>
            </a:r>
            <a:r>
              <a:rPr lang="is-IS" altLang="is-IS" sz="2400" dirty="0" smtClean="0">
                <a:solidFill>
                  <a:schemeClr val="tx1"/>
                </a:solidFill>
              </a:rPr>
              <a:t>ári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is-IS" altLang="is-IS" sz="24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is-IS" altLang="is-IS" b="1" dirty="0">
                <a:solidFill>
                  <a:schemeClr val="tx1"/>
                </a:solidFill>
              </a:rPr>
              <a:t>Sektir</a:t>
            </a:r>
            <a:r>
              <a:rPr lang="is-IS" altLang="is-IS" dirty="0">
                <a:solidFill>
                  <a:schemeClr val="tx1"/>
                </a:solidFill>
              </a:rPr>
              <a:t> </a:t>
            </a:r>
            <a:r>
              <a:rPr lang="is-IS" altLang="is-IS" sz="2400" dirty="0">
                <a:solidFill>
                  <a:schemeClr val="tx1"/>
                </a:solidFill>
              </a:rPr>
              <a:t>(ef skilað er of seint):</a:t>
            </a:r>
          </a:p>
          <a:p>
            <a:pPr lvl="1" algn="l"/>
            <a:r>
              <a:rPr lang="is-IS" altLang="is-IS" sz="2400" dirty="0">
                <a:solidFill>
                  <a:schemeClr val="tx1"/>
                </a:solidFill>
              </a:rPr>
              <a:t>Bók – </a:t>
            </a:r>
            <a:r>
              <a:rPr lang="is-IS" altLang="is-IS" sz="2400" dirty="0"/>
              <a:t>6</a:t>
            </a:r>
            <a:r>
              <a:rPr lang="is-IS" altLang="is-IS" sz="2400" dirty="0" smtClean="0">
                <a:solidFill>
                  <a:schemeClr val="tx1"/>
                </a:solidFill>
              </a:rPr>
              <a:t>0 </a:t>
            </a:r>
            <a:r>
              <a:rPr lang="is-IS" altLang="is-IS" sz="2400" dirty="0">
                <a:solidFill>
                  <a:schemeClr val="tx1"/>
                </a:solidFill>
              </a:rPr>
              <a:t>kr. á dag</a:t>
            </a:r>
          </a:p>
          <a:p>
            <a:pPr lvl="1" algn="l"/>
            <a:r>
              <a:rPr lang="is-IS" altLang="is-IS" sz="2400" dirty="0">
                <a:solidFill>
                  <a:schemeClr val="tx1"/>
                </a:solidFill>
              </a:rPr>
              <a:t>Tónlist – </a:t>
            </a:r>
            <a:r>
              <a:rPr lang="is-IS" altLang="is-IS" sz="2400" dirty="0"/>
              <a:t>6</a:t>
            </a:r>
            <a:r>
              <a:rPr lang="is-IS" altLang="is-IS" sz="2400" dirty="0" smtClean="0">
                <a:solidFill>
                  <a:schemeClr val="tx1"/>
                </a:solidFill>
              </a:rPr>
              <a:t>0 </a:t>
            </a:r>
            <a:r>
              <a:rPr lang="is-IS" altLang="is-IS" sz="2400" dirty="0">
                <a:solidFill>
                  <a:schemeClr val="tx1"/>
                </a:solidFill>
              </a:rPr>
              <a:t>kr. á dag</a:t>
            </a:r>
          </a:p>
          <a:p>
            <a:pPr lvl="1" algn="l"/>
            <a:r>
              <a:rPr lang="is-IS" altLang="is-IS" sz="2400" dirty="0">
                <a:solidFill>
                  <a:schemeClr val="tx1"/>
                </a:solidFill>
              </a:rPr>
              <a:t>Kvikmynd (</a:t>
            </a:r>
            <a:r>
              <a:rPr lang="is-IS" altLang="is-IS" sz="2400" dirty="0" err="1">
                <a:solidFill>
                  <a:schemeClr val="tx1"/>
                </a:solidFill>
              </a:rPr>
              <a:t>dvd</a:t>
            </a:r>
            <a:r>
              <a:rPr lang="is-IS" altLang="is-IS" sz="2400" dirty="0">
                <a:solidFill>
                  <a:schemeClr val="tx1"/>
                </a:solidFill>
              </a:rPr>
              <a:t>/vídeó) – </a:t>
            </a:r>
            <a:r>
              <a:rPr lang="is-IS" altLang="is-IS" sz="2400" dirty="0" smtClean="0">
                <a:solidFill>
                  <a:schemeClr val="tx1"/>
                </a:solidFill>
              </a:rPr>
              <a:t>500 </a:t>
            </a:r>
            <a:r>
              <a:rPr lang="is-IS" altLang="is-IS" sz="2400" dirty="0">
                <a:solidFill>
                  <a:schemeClr val="tx1"/>
                </a:solidFill>
              </a:rPr>
              <a:t>kr. á dag</a:t>
            </a:r>
          </a:p>
          <a:p>
            <a:endParaRPr lang="is-IS" altLang="is-IS" dirty="0">
              <a:solidFill>
                <a:schemeClr val="tx1"/>
              </a:solidFill>
            </a:endParaRPr>
          </a:p>
          <a:p>
            <a:pPr algn="l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6241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txBody>
          <a:bodyPr>
            <a:normAutofit/>
          </a:bodyPr>
          <a:lstStyle/>
          <a:p>
            <a:r>
              <a:rPr lang="is-IS" altLang="is-IS" b="1" dirty="0"/>
              <a:t>Söguhringur </a:t>
            </a:r>
            <a:r>
              <a:rPr lang="is-IS" altLang="is-IS" b="1" dirty="0" smtClean="0"/>
              <a:t>kvenna</a:t>
            </a:r>
            <a:r>
              <a:rPr lang="is-IS" altLang="is-IS" b="1" smtClean="0"/>
              <a:t/>
            </a:r>
            <a:br>
              <a:rPr lang="is-IS" altLang="is-IS" b="1" smtClean="0"/>
            </a:br>
            <a:endParaRPr lang="is-IS" sz="3100" dirty="0"/>
          </a:p>
        </p:txBody>
      </p:sp>
      <p:pic>
        <p:nvPicPr>
          <p:cNvPr id="5" name="Picture 6" descr="sögu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" y="1700808"/>
            <a:ext cx="3816424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:\Verkefni\Fjölmennning\Söguhringur kvenna\Kaffi-tár listaverk\Myndir af verkinu\Heildarmy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8947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arammi 6"/>
          <p:cNvSpPr txBox="1"/>
          <p:nvPr/>
        </p:nvSpPr>
        <p:spPr>
          <a:xfrm>
            <a:off x="1979712" y="486916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is-IS" altLang="is-IS" sz="2400" b="1" dirty="0"/>
              <a:t>Heitt á könnunni, spjall og sköpun.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s-IS" altLang="is-IS" sz="2400" b="1" dirty="0" smtClean="0"/>
              <a:t>Börn hjartanlega velkomin</a:t>
            </a:r>
            <a:r>
              <a:rPr lang="is-IS" altLang="is-IS" sz="2400" b="1" dirty="0"/>
              <a:t>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0056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ill 3"/>
          <p:cNvSpPr>
            <a:spLocks noGrp="1"/>
          </p:cNvSpPr>
          <p:nvPr>
            <p:ph type="title"/>
          </p:nvPr>
        </p:nvSpPr>
        <p:spPr>
          <a:xfrm>
            <a:off x="422216" y="221432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sz="2800" b="1" dirty="0" smtClean="0">
                <a:solidFill>
                  <a:srgbClr val="A50021"/>
                </a:solidFill>
                <a:latin typeface="Arial Rounded MT Bold" pitchFamily="34" charset="0"/>
              </a:rPr>
              <a:t>Fjölskyldustundir </a:t>
            </a:r>
            <a:endParaRPr lang="is-IS" altLang="is-IS" sz="2800" b="1" dirty="0">
              <a:solidFill>
                <a:srgbClr val="A50021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is-IS" altLang="is-IS" sz="2800" b="1" dirty="0">
                <a:solidFill>
                  <a:srgbClr val="A50021"/>
                </a:solidFill>
                <a:latin typeface="Arial Rounded MT Bold" pitchFamily="34" charset="0"/>
              </a:rPr>
              <a:t>á bókasafninu</a:t>
            </a:r>
            <a:endParaRPr lang="is-IS" altLang="is-IS" sz="2800" dirty="0">
              <a:latin typeface="Arial" charset="0"/>
            </a:endParaRPr>
          </a:p>
        </p:txBody>
      </p:sp>
      <p:pic>
        <p:nvPicPr>
          <p:cNvPr id="5" name="Picture 177" descr="Bælurogdukkur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700338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aðgengill efnis 5"/>
          <p:cNvSpPr>
            <a:spLocks noGrp="1"/>
          </p:cNvSpPr>
          <p:nvPr>
            <p:ph idx="1"/>
          </p:nvPr>
        </p:nvSpPr>
        <p:spPr>
          <a:xfrm>
            <a:off x="251520" y="2060848"/>
            <a:ext cx="468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sz="1800" noProof="1">
                <a:solidFill>
                  <a:srgbClr val="FF6600"/>
                </a:solidFill>
                <a:latin typeface="Arial Rounded MT Bold" pitchFamily="34" charset="0"/>
              </a:rPr>
              <a:t>Š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eimų</a:t>
            </a:r>
            <a:r>
              <a:rPr lang="is-IS" altLang="is-IS" sz="1800" dirty="0">
                <a:solidFill>
                  <a:srgbClr val="FF6600"/>
                </a:solidFill>
                <a:latin typeface="Arial Rounded MT Bold" pitchFamily="34" charset="0"/>
              </a:rPr>
              <a:t> 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susitikimai</a:t>
            </a:r>
            <a:r>
              <a:rPr lang="is-IS" altLang="is-IS" sz="1800" dirty="0">
                <a:solidFill>
                  <a:srgbClr val="FF6600"/>
                </a:solidFill>
                <a:latin typeface="Arial Rounded MT Bold" pitchFamily="34" charset="0"/>
              </a:rPr>
              <a:t>  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miesto</a:t>
            </a:r>
            <a:r>
              <a:rPr lang="is-IS" altLang="is-IS" sz="1800" dirty="0">
                <a:solidFill>
                  <a:srgbClr val="FF6600"/>
                </a:solidFill>
                <a:latin typeface="Arial Rounded MT Bold" pitchFamily="34" charset="0"/>
              </a:rPr>
              <a:t> </a:t>
            </a:r>
            <a:r>
              <a:rPr lang="is-IS" altLang="is-IS" sz="1800" dirty="0" err="1">
                <a:solidFill>
                  <a:srgbClr val="FF6600"/>
                </a:solidFill>
                <a:latin typeface="Arial Rounded MT Bold" pitchFamily="34" charset="0"/>
              </a:rPr>
              <a:t>bibliotekoje</a:t>
            </a:r>
            <a:endParaRPr lang="is-IS" altLang="is-IS" sz="1800" dirty="0">
              <a:latin typeface="Arial" charset="0"/>
            </a:endParaRPr>
          </a:p>
        </p:txBody>
      </p:sp>
      <p:sp>
        <p:nvSpPr>
          <p:cNvPr id="7" name="Rétthyrningur 6"/>
          <p:cNvSpPr/>
          <p:nvPr/>
        </p:nvSpPr>
        <p:spPr>
          <a:xfrm>
            <a:off x="342208" y="2453548"/>
            <a:ext cx="3496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Family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mornings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at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the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library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9" name="Rétthyrningur 8"/>
          <p:cNvSpPr/>
          <p:nvPr/>
        </p:nvSpPr>
        <p:spPr>
          <a:xfrm>
            <a:off x="34712" y="28878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>
                <a:solidFill>
                  <a:srgbClr val="CC00CC"/>
                </a:solidFill>
                <a:latin typeface="Arial Rounded MT Bold" pitchFamily="34" charset="0"/>
              </a:rPr>
              <a:t>C</a:t>
            </a:r>
            <a:r>
              <a:rPr lang="vi-VN" altLang="is-IS" b="1" dirty="0">
                <a:solidFill>
                  <a:srgbClr val="CC00CC"/>
                </a:solidFill>
                <a:latin typeface="Arial Rounded MT Bold" pitchFamily="34" charset="0"/>
              </a:rPr>
              <a:t>hương trình buổi sáng </a:t>
            </a:r>
            <a:r>
              <a:rPr lang="vi-VN" altLang="is-IS" b="1" dirty="0" smtClean="0">
                <a:solidFill>
                  <a:srgbClr val="CC00CC"/>
                </a:solidFill>
                <a:latin typeface="Arial Rounded MT Bold" pitchFamily="34" charset="0"/>
              </a:rPr>
              <a:t>cho</a:t>
            </a:r>
            <a:endParaRPr lang="is-IS" altLang="is-IS" b="1" dirty="0" smtClean="0">
              <a:solidFill>
                <a:srgbClr val="CC00CC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vi-VN" altLang="is-IS" b="1" dirty="0" smtClean="0">
                <a:solidFill>
                  <a:srgbClr val="CC00CC"/>
                </a:solidFill>
                <a:latin typeface="Arial Rounded MT Bold" pitchFamily="34" charset="0"/>
              </a:rPr>
              <a:t> </a:t>
            </a:r>
            <a:r>
              <a:rPr lang="vi-VN" altLang="is-IS" b="1" dirty="0">
                <a:solidFill>
                  <a:srgbClr val="CC00CC"/>
                </a:solidFill>
                <a:latin typeface="Arial Rounded MT Bold" pitchFamily="34" charset="0"/>
              </a:rPr>
              <a:t>gia đình tại thư viện</a:t>
            </a:r>
            <a:endParaRPr lang="is-IS" altLang="is-IS" sz="2800" dirty="0">
              <a:latin typeface="Arial" charset="0"/>
            </a:endParaRPr>
          </a:p>
        </p:txBody>
      </p:sp>
      <p:sp>
        <p:nvSpPr>
          <p:cNvPr id="10" name="Rétthyrningur 9"/>
          <p:cNvSpPr/>
          <p:nvPr/>
        </p:nvSpPr>
        <p:spPr>
          <a:xfrm>
            <a:off x="298327" y="3534189"/>
            <a:ext cx="2781211" cy="774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altLang="is-IS" b="1" dirty="0">
                <a:solidFill>
                  <a:srgbClr val="FF0000"/>
                </a:solidFill>
                <a:latin typeface="Arial Rounded MT Bold" pitchFamily="34" charset="0"/>
              </a:rPr>
              <a:t>Утренние встречи для </a:t>
            </a:r>
            <a:endParaRPr lang="is-IS" altLang="is-IS" b="1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altLang="is-IS" b="1" dirty="0" smtClean="0">
                <a:solidFill>
                  <a:srgbClr val="FF0000"/>
                </a:solidFill>
                <a:latin typeface="Arial Rounded MT Bold" pitchFamily="34" charset="0"/>
              </a:rPr>
              <a:t>всей </a:t>
            </a:r>
            <a:r>
              <a:rPr lang="ru-RU" altLang="is-IS" b="1" dirty="0">
                <a:solidFill>
                  <a:srgbClr val="FF0000"/>
                </a:solidFill>
                <a:latin typeface="Arial Rounded MT Bold" pitchFamily="34" charset="0"/>
              </a:rPr>
              <a:t>семьи !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1" name="Text Box 173"/>
          <p:cNvSpPr txBox="1">
            <a:spLocks noChangeArrowheads="1"/>
          </p:cNvSpPr>
          <p:nvPr/>
        </p:nvSpPr>
        <p:spPr bwMode="auto">
          <a:xfrm>
            <a:off x="1138662" y="4253241"/>
            <a:ext cx="2700337" cy="43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is-IS" sz="1800" b="1" dirty="0">
                <a:solidFill>
                  <a:srgbClr val="FF6600"/>
                </a:solidFill>
                <a:latin typeface="Arial Rounded MT Bold" pitchFamily="34" charset="0"/>
              </a:rPr>
              <a:t>กิจกรรมครอบครัวภาคเช้าที่ห้องสมุด</a:t>
            </a:r>
            <a:endParaRPr lang="is-IS" altLang="is-IS" sz="1800" dirty="0">
              <a:latin typeface="Arial" charset="0"/>
            </a:endParaRPr>
          </a:p>
        </p:txBody>
      </p:sp>
      <p:sp>
        <p:nvSpPr>
          <p:cNvPr id="12" name="Rétthyrningur 11"/>
          <p:cNvSpPr/>
          <p:nvPr/>
        </p:nvSpPr>
        <p:spPr>
          <a:xfrm>
            <a:off x="34712" y="4516300"/>
            <a:ext cx="3640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Jutra</a:t>
            </a:r>
            <a:r>
              <a:rPr lang="is-IS" altLang="is-IS" dirty="0">
                <a:solidFill>
                  <a:srgbClr val="6633CC"/>
                </a:solidFill>
                <a:latin typeface="Arial Rounded MT Bold" pitchFamily="34" charset="0"/>
              </a:rPr>
              <a:t> </a:t>
            </a: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sa</a:t>
            </a:r>
            <a:r>
              <a:rPr lang="is-IS" altLang="is-IS" dirty="0">
                <a:solidFill>
                  <a:srgbClr val="6633CC"/>
                </a:solidFill>
                <a:latin typeface="Arial Rounded MT Bold" pitchFamily="34" charset="0"/>
              </a:rPr>
              <a:t> </a:t>
            </a: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porodicom</a:t>
            </a:r>
            <a:r>
              <a:rPr lang="is-IS" altLang="is-IS" dirty="0">
                <a:solidFill>
                  <a:srgbClr val="6633CC"/>
                </a:solidFill>
                <a:latin typeface="Arial Rounded MT Bold" pitchFamily="34" charset="0"/>
              </a:rPr>
              <a:t> u </a:t>
            </a:r>
            <a:r>
              <a:rPr lang="is-IS" altLang="is-IS" dirty="0" err="1">
                <a:solidFill>
                  <a:srgbClr val="6633CC"/>
                </a:solidFill>
                <a:latin typeface="Arial Rounded MT Bold" pitchFamily="34" charset="0"/>
              </a:rPr>
              <a:t>biblioteci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3" name="Rétthyrningur 12"/>
          <p:cNvSpPr/>
          <p:nvPr/>
        </p:nvSpPr>
        <p:spPr>
          <a:xfrm>
            <a:off x="461206" y="486729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Umagang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pang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pamilya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sa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endParaRPr lang="is-IS" altLang="is-IS" b="1" dirty="0" smtClean="0">
              <a:solidFill>
                <a:srgbClr val="0066FF"/>
              </a:solidFill>
              <a:latin typeface="Arial Rounded MT Bold" pitchFamily="34" charset="0"/>
            </a:endParaRPr>
          </a:p>
          <a:p>
            <a:pPr algn="ctr">
              <a:spcBef>
                <a:spcPct val="0"/>
              </a:spcBef>
            </a:pPr>
            <a:r>
              <a:rPr lang="is-IS" altLang="is-IS" b="1" dirty="0" smtClean="0">
                <a:solidFill>
                  <a:srgbClr val="0066FF"/>
                </a:solidFill>
                <a:latin typeface="Arial Rounded MT Bold" pitchFamily="34" charset="0"/>
              </a:rPr>
              <a:t>aklatan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pam</a:t>
            </a:r>
            <a:r>
              <a:rPr lang="is-IS" altLang="is-IS" b="1" dirty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66FF"/>
                </a:solidFill>
                <a:latin typeface="Arial Rounded MT Bold" pitchFamily="34" charset="0"/>
              </a:rPr>
              <a:t>publiko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4" name="Rétthyrningur 13"/>
          <p:cNvSpPr/>
          <p:nvPr/>
        </p:nvSpPr>
        <p:spPr>
          <a:xfrm>
            <a:off x="461206" y="5513622"/>
            <a:ext cx="35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s-IS" altLang="is-IS" b="1" dirty="0" err="1">
                <a:solidFill>
                  <a:srgbClr val="FF0000"/>
                </a:solidFill>
                <a:latin typeface="Arial Rounded MT Bold" pitchFamily="34" charset="0"/>
              </a:rPr>
              <a:t>Rodzinne</a:t>
            </a:r>
            <a:r>
              <a:rPr lang="is-IS" altLang="is-IS" b="1" dirty="0">
                <a:solidFill>
                  <a:srgbClr val="FF0000"/>
                </a:solidFill>
                <a:latin typeface="Arial Rounded MT Bold" pitchFamily="34" charset="0"/>
              </a:rPr>
              <a:t> poranki w </a:t>
            </a:r>
            <a:r>
              <a:rPr lang="is-IS" altLang="is-IS" b="1" dirty="0" err="1">
                <a:solidFill>
                  <a:srgbClr val="FF0000"/>
                </a:solidFill>
                <a:latin typeface="Arial Rounded MT Bold" pitchFamily="34" charset="0"/>
              </a:rPr>
              <a:t>bibliotece</a:t>
            </a:r>
            <a:endParaRPr lang="is-IS" altLang="is-IS" sz="2400" dirty="0">
              <a:latin typeface="Arial" charset="0"/>
            </a:endParaRPr>
          </a:p>
        </p:txBody>
      </p:sp>
      <p:sp>
        <p:nvSpPr>
          <p:cNvPr id="15" name="Rétthyrningur 14"/>
          <p:cNvSpPr/>
          <p:nvPr/>
        </p:nvSpPr>
        <p:spPr>
          <a:xfrm>
            <a:off x="3105724" y="5906002"/>
            <a:ext cx="3001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is-IS" b="1" dirty="0" err="1">
                <a:solidFill>
                  <a:srgbClr val="00CC00"/>
                </a:solidFill>
                <a:latin typeface="Arial Rounded MT Bold" pitchFamily="34" charset="0"/>
              </a:rPr>
              <a:t>Mañanas</a:t>
            </a:r>
            <a:r>
              <a:rPr lang="is-IS" altLang="is-IS" b="1" dirty="0">
                <a:solidFill>
                  <a:srgbClr val="00CC00"/>
                </a:solidFill>
                <a:latin typeface="Arial Rounded MT Bold" pitchFamily="34" charset="0"/>
              </a:rPr>
              <a:t> </a:t>
            </a:r>
            <a:r>
              <a:rPr lang="is-IS" altLang="is-IS" b="1" dirty="0" err="1">
                <a:solidFill>
                  <a:srgbClr val="00CC00"/>
                </a:solidFill>
                <a:latin typeface="Arial Rounded MT Bold" pitchFamily="34" charset="0"/>
              </a:rPr>
              <a:t>familiares</a:t>
            </a:r>
            <a:r>
              <a:rPr lang="is-IS" altLang="is-IS" b="1" dirty="0">
                <a:solidFill>
                  <a:srgbClr val="00CC00"/>
                </a:solidFill>
                <a:latin typeface="Arial Rounded MT Bold" pitchFamily="34" charset="0"/>
              </a:rPr>
              <a:t> en la </a:t>
            </a:r>
            <a:endParaRPr lang="is-IS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59682"/>
            <a:ext cx="4675173" cy="20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étthyrningur 18"/>
          <p:cNvSpPr/>
          <p:nvPr/>
        </p:nvSpPr>
        <p:spPr>
          <a:xfrm>
            <a:off x="5796136" y="1123168"/>
            <a:ext cx="29523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is-IS" altLang="is-IS" dirty="0">
                <a:latin typeface="Arial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Grófinni </a:t>
            </a:r>
            <a:r>
              <a:rPr lang="is-IS" altLang="is-IS" sz="1400" b="1" dirty="0" smtClean="0">
                <a:latin typeface="Arial" charset="0"/>
              </a:rPr>
              <a:t> </a:t>
            </a:r>
            <a:br>
              <a:rPr lang="is-IS" altLang="is-IS" sz="1400" b="1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fimmtudaga </a:t>
            </a:r>
            <a:r>
              <a:rPr lang="is-IS" altLang="is-IS" sz="1400" dirty="0">
                <a:latin typeface="Arial" charset="0"/>
              </a:rPr>
              <a:t>kl. 10.30 - 11.30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Spönginni 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þriðjudaga </a:t>
            </a:r>
            <a:r>
              <a:rPr lang="is-IS" altLang="is-IS" sz="1400" dirty="0">
                <a:latin typeface="Arial" charset="0"/>
              </a:rPr>
              <a:t>kl. 14.00 - 15.00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Sólheimum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miðvikudaga </a:t>
            </a:r>
            <a:r>
              <a:rPr lang="is-IS" altLang="is-IS" sz="1400" dirty="0">
                <a:latin typeface="Arial" charset="0"/>
              </a:rPr>
              <a:t>kl. 13.00 - 14.00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Gerðubergi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miðvikudaga </a:t>
            </a:r>
            <a:r>
              <a:rPr lang="is-IS" altLang="is-IS" sz="1400" dirty="0">
                <a:latin typeface="Arial" charset="0"/>
              </a:rPr>
              <a:t>kl. 9.30 - 11.00</a:t>
            </a:r>
          </a:p>
          <a:p>
            <a:pPr>
              <a:spcBef>
                <a:spcPct val="0"/>
              </a:spcBef>
            </a:pPr>
            <a:r>
              <a:rPr lang="is-IS" altLang="is-IS" sz="1400" b="1" dirty="0">
                <a:latin typeface="Arial" charset="0"/>
              </a:rPr>
              <a:t>Borgarbókasafninu </a:t>
            </a:r>
            <a:r>
              <a:rPr lang="is-IS" altLang="is-IS" sz="1400" b="1" dirty="0" smtClean="0">
                <a:latin typeface="Arial" charset="0"/>
              </a:rPr>
              <a:t>Kringlunni</a:t>
            </a:r>
            <a:r>
              <a:rPr lang="is-IS" altLang="is-IS" sz="1400" dirty="0" smtClean="0">
                <a:latin typeface="Arial" charset="0"/>
              </a:rPr>
              <a:t/>
            </a:r>
            <a:br>
              <a:rPr lang="is-IS" altLang="is-IS" sz="1400" dirty="0" smtClean="0">
                <a:latin typeface="Arial" charset="0"/>
              </a:rPr>
            </a:br>
            <a:r>
              <a:rPr lang="is-IS" altLang="is-IS" sz="1400" dirty="0" smtClean="0">
                <a:latin typeface="Arial" charset="0"/>
              </a:rPr>
              <a:t>föstudaga </a:t>
            </a:r>
            <a:r>
              <a:rPr lang="is-IS" altLang="is-IS" sz="1400" dirty="0">
                <a:latin typeface="Arial" charset="0"/>
              </a:rPr>
              <a:t>kl. 14.00 - 15.00 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2224822614"/>
      </p:ext>
    </p:extLst>
  </p:cSld>
  <p:clrMapOvr>
    <a:masterClrMapping/>
  </p:clrMapOvr>
</p:sld>
</file>

<file path=ppt/theme/theme1.xml><?xml version="1.0" encoding="utf-8"?>
<a:theme xmlns:a="http://schemas.openxmlformats.org/drawingml/2006/main" name="BBS_hvi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BBS_hvitt</Template>
  <TotalTime>69</TotalTime>
  <Words>306</Words>
  <Application>Microsoft Office PowerPoint</Application>
  <PresentationFormat>Sýnt á skjá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5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Cordia New</vt:lpstr>
      <vt:lpstr>Wingdings</vt:lpstr>
      <vt:lpstr>BBS_hvitt</vt:lpstr>
      <vt:lpstr>Velkomin á Borgarbókasafnið </vt:lpstr>
      <vt:lpstr> Á Borgarbókasafninu er hægt …  </vt:lpstr>
      <vt:lpstr> Á Borgarbókasafninu er hægt …  </vt:lpstr>
      <vt:lpstr>PowerPoint-kynning</vt:lpstr>
      <vt:lpstr>Barnabækur</vt:lpstr>
      <vt:lpstr>Útlánstími:</vt:lpstr>
      <vt:lpstr>Hvað kostar?</vt:lpstr>
      <vt:lpstr>Söguhringur kvenna </vt:lpstr>
      <vt:lpstr>Fjölskyldustundir  á bókasafninu</vt:lpstr>
      <vt:lpstr> Krakkanám Heimanámsaðstoð  </vt:lpstr>
      <vt:lpstr>Borgarbókasafnið um alla borg fyrir alla!</vt:lpstr>
      <vt:lpstr>Höfðingi Bókabíllinn</vt:lpstr>
    </vt:vector>
  </TitlesOfParts>
  <Company>UTM - Reykjavík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user</dc:creator>
  <cp:lastModifiedBy>Björn Unnar Valsson</cp:lastModifiedBy>
  <cp:revision>14</cp:revision>
  <dcterms:created xsi:type="dcterms:W3CDTF">2016-10-31T13:19:20Z</dcterms:created>
  <dcterms:modified xsi:type="dcterms:W3CDTF">2020-02-25T10:22:52Z</dcterms:modified>
</cp:coreProperties>
</file>